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2" r:id="rId9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FAA482"/>
    <a:srgbClr val="F09AE6"/>
    <a:srgbClr val="E3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>
        <p:scale>
          <a:sx n="50" d="100"/>
          <a:sy n="50" d="100"/>
        </p:scale>
        <p:origin x="-12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7" y="11112"/>
            <a:ext cx="12218987" cy="682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4149"/>
            <a:ext cx="12192000" cy="3086101"/>
          </a:xfrm>
          <a:solidFill>
            <a:srgbClr val="E3E1E1"/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ar-EG" sz="5300" b="1" dirty="0" smtClean="0">
                <a:solidFill>
                  <a:srgbClr val="FF0000"/>
                </a:solidFill>
              </a:rPr>
              <a:t>إسم المقرر</a:t>
            </a:r>
            <a:r>
              <a:rPr lang="ar-SA" sz="4400" b="1" dirty="0"/>
              <a:t> الجغرافية  </a:t>
            </a:r>
            <a:r>
              <a:rPr lang="ar-SA" sz="4400" b="1" dirty="0" smtClean="0"/>
              <a:t>الاقتصادية</a:t>
            </a:r>
            <a:br>
              <a:rPr lang="ar-SA" sz="4400" b="1" dirty="0" smtClean="0"/>
            </a:br>
            <a:r>
              <a:rPr lang="ar-EG" sz="4400" b="1" dirty="0" smtClean="0"/>
              <a:t>أستاذ المادة : </a:t>
            </a:r>
            <a:r>
              <a:rPr lang="ar-EG" sz="4000" b="1" dirty="0" smtClean="0"/>
              <a:t>أ.د/ مسعد السيد أحمد بحيرى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6300"/>
            <a:ext cx="10096500" cy="3124200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solidFill>
                  <a:srgbClr val="C00000"/>
                </a:solidFill>
              </a:rPr>
              <a:t>المحاضرة الاولى </a:t>
            </a:r>
            <a:r>
              <a:rPr lang="ar-SA" sz="5400" b="1" dirty="0" smtClean="0">
                <a:solidFill>
                  <a:srgbClr val="C00000"/>
                </a:solidFill>
              </a:rPr>
              <a:t/>
            </a:r>
            <a:br>
              <a:rPr lang="ar-SA" sz="5400" b="1" dirty="0" smtClean="0">
                <a:solidFill>
                  <a:srgbClr val="C00000"/>
                </a:solidFill>
              </a:rPr>
            </a:br>
            <a:r>
              <a:rPr lang="ar-SA" sz="5400" dirty="0">
                <a:solidFill>
                  <a:schemeClr val="accent2">
                    <a:lumMod val="75000"/>
                  </a:schemeClr>
                </a:solidFill>
              </a:rPr>
              <a:t>الفرقة الثالثة </a:t>
            </a:r>
            <a:r>
              <a:rPr lang="ar-SA" sz="5400" dirty="0" smtClean="0">
                <a:solidFill>
                  <a:schemeClr val="accent2">
                    <a:lumMod val="75000"/>
                  </a:schemeClr>
                </a:solidFill>
              </a:rPr>
              <a:t>/ تعليم </a:t>
            </a:r>
            <a:r>
              <a:rPr lang="ar-SA" sz="5400" dirty="0">
                <a:solidFill>
                  <a:schemeClr val="accent2">
                    <a:lumMod val="75000"/>
                  </a:schemeClr>
                </a:solidFill>
              </a:rPr>
              <a:t>اساسى شعبة دراسات اجتماعية </a:t>
            </a:r>
            <a:endParaRPr lang="ar-S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6250"/>
            <a:ext cx="9144000" cy="1866900"/>
          </a:xfrm>
        </p:spPr>
        <p:txBody>
          <a:bodyPr>
            <a:normAutofit/>
          </a:bodyPr>
          <a:lstStyle/>
          <a:p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الفصل السادس</a:t>
            </a:r>
            <a:endParaRPr lang="ar-SA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الموارد المعدنية</a:t>
            </a:r>
          </a:p>
        </p:txBody>
      </p:sp>
    </p:spTree>
    <p:extLst>
      <p:ext uri="{BB962C8B-B14F-4D97-AF65-F5344CB8AC3E}">
        <p14:creationId xmlns:p14="http://schemas.microsoft.com/office/powerpoint/2010/main" val="46817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650" y="407987"/>
            <a:ext cx="4572000" cy="1325563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مقدمة :- 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7" name="Flowchart: Delay 6"/>
          <p:cNvSpPr/>
          <p:nvPr/>
        </p:nvSpPr>
        <p:spPr>
          <a:xfrm>
            <a:off x="4763" y="1924050"/>
            <a:ext cx="8967787" cy="4930775"/>
          </a:xfrm>
          <a:prstGeom prst="flowChartDelay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 أولا : ما هية التعدين </a:t>
            </a:r>
            <a:r>
              <a:rPr lang="ar-SA" sz="3200" b="1" dirty="0" smtClean="0">
                <a:solidFill>
                  <a:srgbClr val="FF0000"/>
                </a:solidFill>
              </a:rPr>
              <a:t>:-</a:t>
            </a:r>
            <a:endParaRPr lang="ar-SA" sz="3200" b="1" dirty="0">
              <a:solidFill>
                <a:srgbClr val="FF0000"/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</a:rPr>
              <a:t>يقصد بالمعادن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Minerals: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المواد </a:t>
            </a:r>
            <a:r>
              <a:rPr lang="ar-SA" sz="2400" dirty="0">
                <a:solidFill>
                  <a:schemeClr val="bg2">
                    <a:lumMod val="10000"/>
                  </a:schemeClr>
                </a:solidFill>
              </a:rPr>
              <a:t>التى تستخرج من باطن الأرض، والتى تتألف من مركبات كيميائية متجانسة تكونت معظمها نتيجة اندماج العناصر الطبيعية، </a:t>
            </a:r>
            <a:endParaRPr lang="ar-SA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ar-SA" sz="24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أما الخامات المعدنية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Mineral Ores: </a:t>
            </a:r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فهى </a:t>
            </a:r>
            <a:r>
              <a:rPr lang="ar-SA" sz="2400" dirty="0">
                <a:solidFill>
                  <a:schemeClr val="bg2">
                    <a:lumMod val="10000"/>
                  </a:schemeClr>
                </a:solidFill>
              </a:rPr>
              <a:t>مواد متجانسة إلى حد كبير تتألف من مكونات فلزية يمكن استخلاصها عن طريق التنقية أو الصهر، حسب طبيعة الخامات ويقصد بالخامات المعدنية هنا المعادن الفلزية كالحديد والنحاس.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9144000" y="1733550"/>
            <a:ext cx="2857500" cy="3105150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bg2">
                    <a:lumMod val="10000"/>
                  </a:schemeClr>
                </a:solidFill>
              </a:rPr>
              <a:t>يعد التعدين واحداً من أقدم الأنشطة التى مارسها الإنسان ، كما أن التطور الحقيقى للتعدين قد بدأ مع الثورة الصناعية، وازداد أهمية بعدها، </a:t>
            </a:r>
          </a:p>
        </p:txBody>
      </p:sp>
    </p:spTree>
    <p:extLst>
      <p:ext uri="{BB962C8B-B14F-4D97-AF65-F5344CB8AC3E}">
        <p14:creationId xmlns:p14="http://schemas.microsoft.com/office/powerpoint/2010/main" val="392179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Callout 1 (Border and Accent Bar) 4"/>
          <p:cNvSpPr/>
          <p:nvPr/>
        </p:nvSpPr>
        <p:spPr>
          <a:xfrm>
            <a:off x="3181350" y="590550"/>
            <a:ext cx="8039100" cy="5638800"/>
          </a:xfrm>
          <a:prstGeom prst="accentBorderCallout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وتعرف الرواسب المعدنية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Mineral Deposits: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بأنها أجـزاء مـن قشرة الأرض تضم معدن أو أكثر يمكن استغلالها على مستوى اقتصادى لجودة خصائصها وتوافرها بكميات تمكن من استغلالها على نطاق واسع .</a:t>
            </a:r>
          </a:p>
          <a:p>
            <a:pPr algn="ctr"/>
            <a:endParaRPr lang="ar-SA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bg2">
                    <a:lumMod val="10000"/>
                  </a:schemeClr>
                </a:solidFill>
              </a:rPr>
              <a:t>الاحتياطى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المؤكد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Proved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Reserve: </a:t>
            </a:r>
            <a:r>
              <a:rPr lang="ar-SA" sz="2400" dirty="0">
                <a:solidFill>
                  <a:schemeClr val="bg2">
                    <a:lumMod val="10000"/>
                  </a:schemeClr>
                </a:solidFill>
              </a:rPr>
              <a:t>يقصد به كميات المعدن المؤكد وجودها فى مكان ما على أساس طرق التعدين المعروفة وفى ظل نفقات الإنتاج والأسعار السائدة فى السوق</a:t>
            </a:r>
            <a:r>
              <a:rPr lang="ar-SA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/>
            <a:endParaRPr lang="ar-SA" sz="28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أما الاحتياطى المحتمل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Potential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Reserve: </a:t>
            </a:r>
            <a:r>
              <a:rPr lang="ar-SA" sz="2400" dirty="0">
                <a:solidFill>
                  <a:schemeClr val="bg2">
                    <a:lumMod val="10000"/>
                  </a:schemeClr>
                </a:solidFill>
              </a:rPr>
              <a:t>وهـو عبارة عـن كميات المعادن التى يحتمل وجودها، وذلك من خلال تقديرات الجيولوجيين أو الفنيين.</a:t>
            </a:r>
          </a:p>
        </p:txBody>
      </p:sp>
    </p:spTree>
    <p:extLst>
      <p:ext uri="{BB962C8B-B14F-4D97-AF65-F5344CB8AC3E}">
        <p14:creationId xmlns:p14="http://schemas.microsoft.com/office/powerpoint/2010/main" val="421641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365125"/>
            <a:ext cx="5105400" cy="1158875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FF1919"/>
                </a:solidFill>
              </a:rPr>
              <a:t>ثانيا : تصنيف المعادن</a:t>
            </a:r>
            <a:r>
              <a:rPr lang="ar-SA" b="1" dirty="0" smtClean="0">
                <a:solidFill>
                  <a:srgbClr val="FF1919"/>
                </a:solidFill>
              </a:rPr>
              <a:t>:- </a:t>
            </a:r>
            <a:endParaRPr lang="ar-SA" b="1" dirty="0">
              <a:solidFill>
                <a:srgbClr val="FF19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" y="1638300"/>
            <a:ext cx="11920537" cy="5216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</a:rPr>
              <a:t>             تصنف </a:t>
            </a:r>
            <a:r>
              <a:rPr lang="ar-SA" sz="3600" dirty="0">
                <a:solidFill>
                  <a:schemeClr val="accent2">
                    <a:lumMod val="75000"/>
                  </a:schemeClr>
                </a:solidFill>
              </a:rPr>
              <a:t>المعادن إلى قسمين كبيرين </a:t>
            </a:r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</a:rPr>
              <a:t>هما:- </a:t>
            </a:r>
          </a:p>
          <a:p>
            <a:pPr marL="0" indent="0">
              <a:buNone/>
            </a:pPr>
            <a:endParaRPr lang="ar-S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24286"/>
              </p:ext>
            </p:extLst>
          </p:nvPr>
        </p:nvGraphicFramePr>
        <p:xfrm>
          <a:off x="342106" y="2457451"/>
          <a:ext cx="11506200" cy="36681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53100"/>
                <a:gridCol w="5753100"/>
              </a:tblGrid>
              <a:tr h="589709"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/>
                        <a:t>( أ ) - المعادن الفلزية </a:t>
                      </a:r>
                      <a:r>
                        <a:rPr lang="en-US" sz="3200" b="1" dirty="0" smtClean="0"/>
                        <a:t>: Metals 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 (  ب )  المعادن اللا فلزية </a:t>
                      </a:r>
                      <a:r>
                        <a:rPr lang="en-US" sz="2800" b="1" dirty="0" smtClean="0"/>
                        <a:t> : Nonmetals </a:t>
                      </a:r>
                      <a:endParaRPr lang="ar-SA" sz="2800" b="1" dirty="0"/>
                    </a:p>
                  </a:txBody>
                  <a:tcPr/>
                </a:tc>
              </a:tr>
              <a:tr h="2877391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تنقسم المعادن الفلزية إلى الأنواع التالية:</a:t>
                      </a:r>
                    </a:p>
                    <a:p>
                      <a:pPr algn="r"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المعادن الحديدية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Ferrous: </a:t>
                      </a:r>
                    </a:p>
                    <a:p>
                      <a:pPr algn="r"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السبائك الحديدية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Ferro - Alloys </a:t>
                      </a:r>
                    </a:p>
                    <a:p>
                      <a:pPr algn="r"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معادن غير حـديـديـة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Non Ferrous: </a:t>
                      </a:r>
                    </a:p>
                    <a:p>
                      <a:pPr algn="r"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المعادن الثمينة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Precious Metals:</a:t>
                      </a:r>
                    </a:p>
                    <a:p>
                      <a:pPr rtl="1"/>
                      <a:endParaRPr lang="ar-SA" sz="2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تنقسم المعادن اللا فلزية إلى الأنواع التالية:</a:t>
                      </a:r>
                    </a:p>
                    <a:p>
                      <a:pPr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 مصادر الطاقة والوقود المعدنية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Mineral Fuels :</a:t>
                      </a:r>
                    </a:p>
                    <a:p>
                      <a:pPr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المخصبات المعدنية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Mineral Fertilizers:</a:t>
                      </a:r>
                    </a:p>
                    <a:p>
                      <a:pPr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الأحجـار الكريمـة </a:t>
                      </a:r>
                      <a:r>
                        <a:rPr lang="en-US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Gem Stones:</a:t>
                      </a:r>
                    </a:p>
                    <a:p>
                      <a:pPr rtl="1"/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4-</a:t>
                      </a:r>
                      <a:r>
                        <a:rPr lang="ar-SA" sz="2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ar-SA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الصخور والأحجار: </a:t>
                      </a:r>
                    </a:p>
                    <a:p>
                      <a:pPr rtl="1"/>
                      <a:endParaRPr lang="ar-SA" sz="2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5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46075"/>
            <a:ext cx="8439150" cy="1325563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 ثالثا : مراحل الإنتاج المعدنى </a:t>
            </a:r>
            <a:r>
              <a:rPr lang="ar-SA" b="1" dirty="0" smtClean="0">
                <a:solidFill>
                  <a:srgbClr val="FF0000"/>
                </a:solidFill>
              </a:rPr>
              <a:t>:-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8" name="Double Brace 7"/>
          <p:cNvSpPr/>
          <p:nvPr/>
        </p:nvSpPr>
        <p:spPr>
          <a:xfrm>
            <a:off x="876300" y="1828800"/>
            <a:ext cx="10134600" cy="4819650"/>
          </a:xfrm>
          <a:prstGeom prst="bracePair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يمر الإنتاج المعدنى بعدة مراحل، وأهم هذه المراحل هى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:- </a:t>
            </a:r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مرحلة البحث عن 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المعدن.</a:t>
            </a:r>
            <a:endParaRPr lang="ar-S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 مرحلة الإعداد للإنتاج .</a:t>
            </a:r>
          </a:p>
          <a:p>
            <a:pPr algn="ctr"/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 مرحلة 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التعدين. </a:t>
            </a:r>
          </a:p>
          <a:p>
            <a:pPr algn="ctr"/>
            <a:endParaRPr lang="ar-S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SA" sz="2800" dirty="0"/>
              <a:t>ويتم استخراج معظم الموارد المعدنية فى العالم بعدة طرق وهى:</a:t>
            </a:r>
          </a:p>
          <a:p>
            <a:pPr algn="ctr"/>
            <a:r>
              <a:rPr lang="ar-SA" sz="2800" dirty="0" smtClean="0"/>
              <a:t>أ- طريقة </a:t>
            </a:r>
            <a:r>
              <a:rPr lang="ar-SA" sz="2800" dirty="0"/>
              <a:t>التعدين السطحى أو المكشوف </a:t>
            </a:r>
            <a:r>
              <a:rPr lang="en-US" sz="2800" dirty="0"/>
              <a:t>Surface Mining : </a:t>
            </a:r>
          </a:p>
          <a:p>
            <a:pPr algn="ctr"/>
            <a:r>
              <a:rPr lang="ar-SA" sz="2800" dirty="0" smtClean="0"/>
              <a:t>ب- طريقة </a:t>
            </a:r>
            <a:r>
              <a:rPr lang="ar-SA" sz="2800" dirty="0"/>
              <a:t>التعدين الباطنى </a:t>
            </a:r>
            <a:r>
              <a:rPr lang="en-US" sz="2800" dirty="0"/>
              <a:t>Underground Mining: </a:t>
            </a:r>
            <a:endParaRPr lang="ar-SA" sz="2800" dirty="0" smtClean="0"/>
          </a:p>
          <a:p>
            <a:pPr algn="ctr"/>
            <a:endParaRPr lang="en-US" sz="2800" dirty="0"/>
          </a:p>
          <a:p>
            <a:pPr algn="ctr"/>
            <a:r>
              <a:rPr lang="ar-SA" sz="2800" dirty="0" smtClean="0"/>
              <a:t>4- مرحلة </a:t>
            </a:r>
            <a:r>
              <a:rPr lang="ar-SA" sz="2800" dirty="0"/>
              <a:t>تجهيز المعدن: </a:t>
            </a:r>
          </a:p>
        </p:txBody>
      </p:sp>
    </p:spTree>
    <p:extLst>
      <p:ext uri="{BB962C8B-B14F-4D97-AF65-F5344CB8AC3E}">
        <p14:creationId xmlns:p14="http://schemas.microsoft.com/office/powerpoint/2010/main" val="404557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217486"/>
            <a:ext cx="7543800" cy="1325563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رابعا : خصائص الإنتاج المعدنى : </a:t>
            </a:r>
            <a:r>
              <a:rPr lang="ar-SA" b="1" dirty="0" smtClean="0">
                <a:solidFill>
                  <a:srgbClr val="FF0000"/>
                </a:solidFill>
              </a:rPr>
              <a:t>-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4763" y="1543049"/>
            <a:ext cx="10015537" cy="5162551"/>
          </a:xfrm>
          <a:prstGeom prst="bracePair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just"/>
            <a:r>
              <a:rPr lang="ar-SA" sz="2400" b="1" dirty="0" smtClean="0"/>
              <a:t>1- </a:t>
            </a:r>
            <a:r>
              <a:rPr lang="ar-SA" sz="2400" b="1" dirty="0"/>
              <a:t>تركز إنتاج المعادن فى مناطق محددة من العالم.</a:t>
            </a:r>
          </a:p>
          <a:p>
            <a:pPr algn="just"/>
            <a:r>
              <a:rPr lang="ar-SA" sz="2400" b="1" dirty="0"/>
              <a:t>2- المعادن مورد غير متجدد، قابل .</a:t>
            </a:r>
          </a:p>
          <a:p>
            <a:pPr algn="just"/>
            <a:r>
              <a:rPr lang="ar-SA" sz="2400" b="1" dirty="0"/>
              <a:t>3- إن وجود الخامات المعدنية بكميات كافية للاستثمار هو إحدى نتائج حركات القشرة الأرضية.</a:t>
            </a:r>
          </a:p>
          <a:p>
            <a:pPr algn="just"/>
            <a:r>
              <a:rPr lang="ar-SA" sz="2400" b="1" dirty="0"/>
              <a:t>4- تتميز المعادن عن غيرها من الموارد بإمكان استخدامها مرة.</a:t>
            </a:r>
          </a:p>
          <a:p>
            <a:pPr algn="just"/>
            <a:r>
              <a:rPr lang="ar-SA" sz="2400" b="1" dirty="0"/>
              <a:t>5- لا تتوزع أنواع المعادن بصورة متعادلة على سطح الأرض، وهى تتركز فى مناطق دون الأخرى.</a:t>
            </a:r>
          </a:p>
          <a:p>
            <a:pPr algn="just"/>
            <a:r>
              <a:rPr lang="ar-SA" sz="2400" b="1" dirty="0"/>
              <a:t>6- توجد المعادن مختفية فى باطن الأرض، ولهذا تتطلب عمليات التعدين رأس مال كبير لكثرة المراحل التى يمر بها الإنتاج.</a:t>
            </a:r>
          </a:p>
          <a:p>
            <a:pPr algn="just"/>
            <a:r>
              <a:rPr lang="ar-SA" sz="2400" b="1" dirty="0"/>
              <a:t>7- يعتبر التعدين حرفة سالبة أو سارقة.</a:t>
            </a:r>
          </a:p>
          <a:p>
            <a:pPr algn="just"/>
            <a:r>
              <a:rPr lang="ar-SA" sz="2400" b="1" dirty="0"/>
              <a:t>8- العناصر التعدينية من السلع مرنة العرض.</a:t>
            </a:r>
          </a:p>
          <a:p>
            <a:pPr algn="just"/>
            <a:r>
              <a:rPr lang="ar-SA" sz="2400" b="1" dirty="0"/>
              <a:t>9- يعد الإنتاج المعدنى نشاط له صفة القصور الذاتى.</a:t>
            </a:r>
          </a:p>
          <a:p>
            <a:pPr algn="just"/>
            <a:r>
              <a:rPr lang="ar-SA" sz="2400" b="1" dirty="0"/>
              <a:t>10- يمكن تخزين الموارد المعدنية بكميات كبيرة ولفترات طويلة.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10020300" y="1543049"/>
            <a:ext cx="2019300" cy="5162552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تنفرد الموارد المعدنية ببعض الخصائص الهامة التى تؤثر على طبيعة استغلالها، كما تؤثر على اتساع حجم هذا الاستغلال منها:</a:t>
            </a:r>
          </a:p>
        </p:txBody>
      </p:sp>
    </p:spTree>
    <p:extLst>
      <p:ext uri="{BB962C8B-B14F-4D97-AF65-F5344CB8AC3E}">
        <p14:creationId xmlns:p14="http://schemas.microsoft.com/office/powerpoint/2010/main" val="7242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494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إسم المقرر الجغرافية  الاقتصادية أستاذ المادة : أ.د/ مسعد السيد أحمد بحيرى</vt:lpstr>
      <vt:lpstr>المحاضرة الاولى  الفرقة الثالثة / تعليم اساسى شعبة دراسات اجتماعية </vt:lpstr>
      <vt:lpstr>مقدمة :- </vt:lpstr>
      <vt:lpstr>PowerPoint Presentation</vt:lpstr>
      <vt:lpstr>ثانيا : تصنيف المعادن:- </vt:lpstr>
      <vt:lpstr> ثالثا : مراحل الإنتاج المعدنى :- </vt:lpstr>
      <vt:lpstr>رابعا : خصائص الإنتاج المعدنى : -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Dr Mosad</cp:lastModifiedBy>
  <cp:revision>51</cp:revision>
  <dcterms:created xsi:type="dcterms:W3CDTF">2020-03-17T20:43:53Z</dcterms:created>
  <dcterms:modified xsi:type="dcterms:W3CDTF">2020-03-21T19:37:34Z</dcterms:modified>
</cp:coreProperties>
</file>